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7" r:id="rId2"/>
    <p:sldId id="257" r:id="rId3"/>
    <p:sldId id="258" r:id="rId4"/>
    <p:sldId id="259" r:id="rId5"/>
    <p:sldId id="260" r:id="rId6"/>
    <p:sldId id="261" r:id="rId7"/>
    <p:sldId id="262" r:id="rId8"/>
    <p:sldId id="263" r:id="rId9"/>
    <p:sldId id="264" r:id="rId10"/>
    <p:sldId id="265" r:id="rId11"/>
    <p:sldId id="266"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0B365E-B354-4B59-907F-69686822545A}" type="datetimeFigureOut">
              <a:rPr lang="en-GB" smtClean="0"/>
              <a:t>02/09/2019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BB1EEC-C2D0-42F0-88AE-5E3BE1D7D753}" type="slidenum">
              <a:rPr lang="en-GB" smtClean="0"/>
              <a:t>‹#›</a:t>
            </a:fld>
            <a:endParaRPr lang="en-GB"/>
          </a:p>
        </p:txBody>
      </p:sp>
    </p:spTree>
    <p:extLst>
      <p:ext uri="{BB962C8B-B14F-4D97-AF65-F5344CB8AC3E}">
        <p14:creationId xmlns:p14="http://schemas.microsoft.com/office/powerpoint/2010/main" val="2647291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144588" y="687388"/>
            <a:ext cx="4572000" cy="3429000"/>
          </a:xfrm>
          <a:ln/>
        </p:spPr>
      </p:sp>
      <p:sp>
        <p:nvSpPr>
          <p:cNvPr id="22531" name="Rectangle 3"/>
          <p:cNvSpPr>
            <a:spLocks noGrp="1" noChangeArrowheads="1"/>
          </p:cNvSpPr>
          <p:nvPr>
            <p:ph type="body" idx="1"/>
          </p:nvPr>
        </p:nvSpPr>
        <p:spPr>
          <a:xfrm>
            <a:off x="914400" y="4343400"/>
            <a:ext cx="5029200" cy="4113213"/>
          </a:xfrm>
          <a:noFill/>
        </p:spPr>
        <p:txBody>
          <a:bodyPr/>
          <a:lstStyle/>
          <a:p>
            <a:r>
              <a:rPr lang="en-US" altLang="en-US" smtClean="0"/>
              <a:t>Good afternoon. Thanks for coming to my talk. It must be difficult to sit in a classroom and listen to a 90-minute non-entertaining talk, especially at 3:30 on Friday afternoon…to make you feel better, this week is the spring break week at Florida,  many of my friends are either lying on the beach or happy partying…in fact, I just received a phone message from one of my friends, telling me not to be late for his big party at 6:30…</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453E031-32B6-46F2-B4EB-F2BB288FA4F4}"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C0A375-5184-43A9-AA77-3887F1529F96}" type="slidenum">
              <a:rPr lang="en-GB" smtClean="0"/>
              <a:t>‹#›</a:t>
            </a:fld>
            <a:endParaRPr lang="en-GB"/>
          </a:p>
        </p:txBody>
      </p:sp>
    </p:spTree>
    <p:extLst>
      <p:ext uri="{BB962C8B-B14F-4D97-AF65-F5344CB8AC3E}">
        <p14:creationId xmlns:p14="http://schemas.microsoft.com/office/powerpoint/2010/main" val="276043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453E031-32B6-46F2-B4EB-F2BB288FA4F4}"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C0A375-5184-43A9-AA77-3887F1529F96}" type="slidenum">
              <a:rPr lang="en-GB" smtClean="0"/>
              <a:t>‹#›</a:t>
            </a:fld>
            <a:endParaRPr lang="en-GB"/>
          </a:p>
        </p:txBody>
      </p:sp>
    </p:spTree>
    <p:extLst>
      <p:ext uri="{BB962C8B-B14F-4D97-AF65-F5344CB8AC3E}">
        <p14:creationId xmlns:p14="http://schemas.microsoft.com/office/powerpoint/2010/main" val="5842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453E031-32B6-46F2-B4EB-F2BB288FA4F4}"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C0A375-5184-43A9-AA77-3887F1529F96}" type="slidenum">
              <a:rPr lang="en-GB" smtClean="0"/>
              <a:t>‹#›</a:t>
            </a:fld>
            <a:endParaRPr lang="en-GB"/>
          </a:p>
        </p:txBody>
      </p:sp>
    </p:spTree>
    <p:extLst>
      <p:ext uri="{BB962C8B-B14F-4D97-AF65-F5344CB8AC3E}">
        <p14:creationId xmlns:p14="http://schemas.microsoft.com/office/powerpoint/2010/main" val="2745848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453E031-32B6-46F2-B4EB-F2BB288FA4F4}"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C0A375-5184-43A9-AA77-3887F1529F96}" type="slidenum">
              <a:rPr lang="en-GB" smtClean="0"/>
              <a:t>‹#›</a:t>
            </a:fld>
            <a:endParaRPr lang="en-GB"/>
          </a:p>
        </p:txBody>
      </p:sp>
    </p:spTree>
    <p:extLst>
      <p:ext uri="{BB962C8B-B14F-4D97-AF65-F5344CB8AC3E}">
        <p14:creationId xmlns:p14="http://schemas.microsoft.com/office/powerpoint/2010/main" val="3530296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53E031-32B6-46F2-B4EB-F2BB288FA4F4}" type="datetimeFigureOut">
              <a:rPr lang="en-GB" smtClean="0"/>
              <a:t>02/09/2019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C0A375-5184-43A9-AA77-3887F1529F96}" type="slidenum">
              <a:rPr lang="en-GB" smtClean="0"/>
              <a:t>‹#›</a:t>
            </a:fld>
            <a:endParaRPr lang="en-GB"/>
          </a:p>
        </p:txBody>
      </p:sp>
    </p:spTree>
    <p:extLst>
      <p:ext uri="{BB962C8B-B14F-4D97-AF65-F5344CB8AC3E}">
        <p14:creationId xmlns:p14="http://schemas.microsoft.com/office/powerpoint/2010/main" val="152423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453E031-32B6-46F2-B4EB-F2BB288FA4F4}"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C0A375-5184-43A9-AA77-3887F1529F96}" type="slidenum">
              <a:rPr lang="en-GB" smtClean="0"/>
              <a:t>‹#›</a:t>
            </a:fld>
            <a:endParaRPr lang="en-GB"/>
          </a:p>
        </p:txBody>
      </p:sp>
    </p:spTree>
    <p:extLst>
      <p:ext uri="{BB962C8B-B14F-4D97-AF65-F5344CB8AC3E}">
        <p14:creationId xmlns:p14="http://schemas.microsoft.com/office/powerpoint/2010/main" val="10998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453E031-32B6-46F2-B4EB-F2BB288FA4F4}" type="datetimeFigureOut">
              <a:rPr lang="en-GB" smtClean="0"/>
              <a:t>02/09/2019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C0A375-5184-43A9-AA77-3887F1529F96}" type="slidenum">
              <a:rPr lang="en-GB" smtClean="0"/>
              <a:t>‹#›</a:t>
            </a:fld>
            <a:endParaRPr lang="en-GB"/>
          </a:p>
        </p:txBody>
      </p:sp>
    </p:spTree>
    <p:extLst>
      <p:ext uri="{BB962C8B-B14F-4D97-AF65-F5344CB8AC3E}">
        <p14:creationId xmlns:p14="http://schemas.microsoft.com/office/powerpoint/2010/main" val="3239497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453E031-32B6-46F2-B4EB-F2BB288FA4F4}" type="datetimeFigureOut">
              <a:rPr lang="en-GB" smtClean="0"/>
              <a:t>02/09/2019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8C0A375-5184-43A9-AA77-3887F1529F96}" type="slidenum">
              <a:rPr lang="en-GB" smtClean="0"/>
              <a:t>‹#›</a:t>
            </a:fld>
            <a:endParaRPr lang="en-GB"/>
          </a:p>
        </p:txBody>
      </p:sp>
    </p:spTree>
    <p:extLst>
      <p:ext uri="{BB962C8B-B14F-4D97-AF65-F5344CB8AC3E}">
        <p14:creationId xmlns:p14="http://schemas.microsoft.com/office/powerpoint/2010/main" val="3598260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53E031-32B6-46F2-B4EB-F2BB288FA4F4}" type="datetimeFigureOut">
              <a:rPr lang="en-GB" smtClean="0"/>
              <a:t>02/09/2019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8C0A375-5184-43A9-AA77-3887F1529F96}" type="slidenum">
              <a:rPr lang="en-GB" smtClean="0"/>
              <a:t>‹#›</a:t>
            </a:fld>
            <a:endParaRPr lang="en-GB"/>
          </a:p>
        </p:txBody>
      </p:sp>
    </p:spTree>
    <p:extLst>
      <p:ext uri="{BB962C8B-B14F-4D97-AF65-F5344CB8AC3E}">
        <p14:creationId xmlns:p14="http://schemas.microsoft.com/office/powerpoint/2010/main" val="638253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53E031-32B6-46F2-B4EB-F2BB288FA4F4}"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C0A375-5184-43A9-AA77-3887F1529F96}" type="slidenum">
              <a:rPr lang="en-GB" smtClean="0"/>
              <a:t>‹#›</a:t>
            </a:fld>
            <a:endParaRPr lang="en-GB"/>
          </a:p>
        </p:txBody>
      </p:sp>
    </p:spTree>
    <p:extLst>
      <p:ext uri="{BB962C8B-B14F-4D97-AF65-F5344CB8AC3E}">
        <p14:creationId xmlns:p14="http://schemas.microsoft.com/office/powerpoint/2010/main" val="1593670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53E031-32B6-46F2-B4EB-F2BB288FA4F4}" type="datetimeFigureOut">
              <a:rPr lang="en-GB" smtClean="0"/>
              <a:t>02/09/2019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C0A375-5184-43A9-AA77-3887F1529F96}" type="slidenum">
              <a:rPr lang="en-GB" smtClean="0"/>
              <a:t>‹#›</a:t>
            </a:fld>
            <a:endParaRPr lang="en-GB"/>
          </a:p>
        </p:txBody>
      </p:sp>
    </p:spTree>
    <p:extLst>
      <p:ext uri="{BB962C8B-B14F-4D97-AF65-F5344CB8AC3E}">
        <p14:creationId xmlns:p14="http://schemas.microsoft.com/office/powerpoint/2010/main" val="4140761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53E031-32B6-46F2-B4EB-F2BB288FA4F4}" type="datetimeFigureOut">
              <a:rPr lang="en-GB" smtClean="0"/>
              <a:t>02/09/2019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C0A375-5184-43A9-AA77-3887F1529F96}" type="slidenum">
              <a:rPr lang="en-GB" smtClean="0"/>
              <a:t>‹#›</a:t>
            </a:fld>
            <a:endParaRPr lang="en-GB"/>
          </a:p>
        </p:txBody>
      </p:sp>
    </p:spTree>
    <p:extLst>
      <p:ext uri="{BB962C8B-B14F-4D97-AF65-F5344CB8AC3E}">
        <p14:creationId xmlns:p14="http://schemas.microsoft.com/office/powerpoint/2010/main" val="7237487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76200" y="987425"/>
            <a:ext cx="8288338" cy="198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algn="ctr">
              <a:spcBef>
                <a:spcPct val="0"/>
              </a:spcBef>
              <a:buClrTx/>
              <a:buFontTx/>
              <a:buNone/>
            </a:pPr>
            <a:r>
              <a:rPr lang="en-US" altLang="en-US" sz="4000">
                <a:latin typeface="Arial" charset="0"/>
              </a:rPr>
              <a:t>Industrial </a:t>
            </a:r>
            <a:r>
              <a:rPr lang="en-US" altLang="en-US" sz="3600">
                <a:latin typeface="Arial" charset="0"/>
              </a:rPr>
              <a:t>Engineering &amp; Management </a:t>
            </a:r>
            <a:r>
              <a:rPr lang="en-US" altLang="en-US" sz="3400">
                <a:latin typeface="Arial" charset="0"/>
              </a:rPr>
              <a:t/>
            </a:r>
            <a:br>
              <a:rPr lang="en-US" altLang="en-US" sz="3400">
                <a:latin typeface="Arial" charset="0"/>
              </a:rPr>
            </a:br>
            <a:endParaRPr lang="en-US" altLang="en-US" sz="3400">
              <a:latin typeface="Arial" charset="0"/>
            </a:endParaRPr>
          </a:p>
        </p:txBody>
      </p:sp>
      <p:sp>
        <p:nvSpPr>
          <p:cNvPr id="3075" name="Rectangle 3"/>
          <p:cNvSpPr>
            <a:spLocks noChangeArrowheads="1"/>
          </p:cNvSpPr>
          <p:nvPr/>
        </p:nvSpPr>
        <p:spPr bwMode="auto">
          <a:xfrm>
            <a:off x="495300" y="3917950"/>
            <a:ext cx="7661275" cy="1204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algn="ctr">
              <a:buClrTx/>
              <a:buFontTx/>
              <a:buNone/>
            </a:pPr>
            <a:r>
              <a:rPr lang="en-US" altLang="en-US" sz="1400" i="1">
                <a:solidFill>
                  <a:srgbClr val="0033CC"/>
                </a:solidFill>
                <a:latin typeface="Arial" charset="0"/>
                <a:sym typeface="Symbol" pitchFamily="18" charset="2"/>
              </a:rPr>
              <a:t>Dr. Salam Nazhan</a:t>
            </a:r>
          </a:p>
          <a:p>
            <a:pPr algn="ctr">
              <a:buClrTx/>
              <a:buFontTx/>
              <a:buNone/>
            </a:pPr>
            <a:r>
              <a:rPr lang="en-US" altLang="en-US" sz="1400" i="1">
                <a:solidFill>
                  <a:srgbClr val="0033CC"/>
                </a:solidFill>
                <a:latin typeface="Arial" charset="0"/>
                <a:sym typeface="Symbol" pitchFamily="18" charset="2"/>
              </a:rPr>
              <a:t>Chemical Engineering Department </a:t>
            </a:r>
          </a:p>
          <a:p>
            <a:pPr algn="ctr">
              <a:buClrTx/>
              <a:buFontTx/>
              <a:buNone/>
            </a:pPr>
            <a:r>
              <a:rPr lang="en-US" altLang="en-US" sz="1400" i="1">
                <a:solidFill>
                  <a:srgbClr val="0033CC"/>
                </a:solidFill>
                <a:latin typeface="Arial" charset="0"/>
                <a:sym typeface="Symbol" pitchFamily="18" charset="2"/>
              </a:rPr>
              <a:t>College of Engineering , University of Diyala</a:t>
            </a:r>
          </a:p>
          <a:p>
            <a:pPr algn="ctr">
              <a:buClrTx/>
              <a:buFontTx/>
              <a:buNone/>
            </a:pPr>
            <a:r>
              <a:rPr lang="en-US" altLang="en-US" sz="1400" i="1">
                <a:solidFill>
                  <a:srgbClr val="0033CC"/>
                </a:solidFill>
                <a:latin typeface="Arial" charset="0"/>
                <a:sym typeface="Symbol" pitchFamily="18" charset="2"/>
              </a:rPr>
              <a:t>2018</a:t>
            </a:r>
          </a:p>
        </p:txBody>
      </p:sp>
      <p:sp>
        <p:nvSpPr>
          <p:cNvPr id="3076" name="Line 4"/>
          <p:cNvSpPr>
            <a:spLocks noChangeShapeType="1"/>
          </p:cNvSpPr>
          <p:nvPr/>
        </p:nvSpPr>
        <p:spPr bwMode="auto">
          <a:xfrm>
            <a:off x="609600" y="2278063"/>
            <a:ext cx="7926388" cy="0"/>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77" name="Rectangle 1"/>
          <p:cNvSpPr>
            <a:spLocks noChangeArrowheads="1"/>
          </p:cNvSpPr>
          <p:nvPr/>
        </p:nvSpPr>
        <p:spPr bwMode="auto">
          <a:xfrm>
            <a:off x="3240088" y="2433638"/>
            <a:ext cx="2779712"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Char char="•"/>
            </a:pPr>
            <a:r>
              <a:rPr lang="en-US" altLang="en-US" sz="4000" dirty="0">
                <a:latin typeface="Arial" charset="0"/>
              </a:rPr>
              <a:t>(</a:t>
            </a:r>
            <a:r>
              <a:rPr lang="en-US" altLang="en-US" sz="2400" i="1" dirty="0">
                <a:solidFill>
                  <a:srgbClr val="0033CC"/>
                </a:solidFill>
                <a:latin typeface="Arial" charset="0"/>
              </a:rPr>
              <a:t>Lecture </a:t>
            </a:r>
            <a:r>
              <a:rPr lang="en-US" altLang="en-US" sz="2400" i="1" dirty="0" smtClean="0">
                <a:solidFill>
                  <a:srgbClr val="0033CC"/>
                </a:solidFill>
                <a:latin typeface="Arial" charset="0"/>
              </a:rPr>
              <a:t>1-2</a:t>
            </a:r>
            <a:r>
              <a:rPr lang="en-US" altLang="en-US" sz="4000" dirty="0" smtClean="0">
                <a:latin typeface="Arial" charset="0"/>
              </a:rPr>
              <a:t>)</a:t>
            </a:r>
            <a:r>
              <a:rPr lang="en-US" altLang="en-US" sz="4000" dirty="0">
                <a:latin typeface="Arial" charset="0"/>
              </a:rPr>
              <a:t/>
            </a:r>
            <a:br>
              <a:rPr lang="en-US" altLang="en-US" sz="4000" dirty="0">
                <a:latin typeface="Arial" charset="0"/>
              </a:rPr>
            </a:br>
            <a:endParaRPr lang="en-GB" altLang="en-US" sz="2400" dirty="0">
              <a:latin typeface="Arial" charset="0"/>
            </a:endParaRPr>
          </a:p>
        </p:txBody>
      </p:sp>
    </p:spTree>
    <p:extLst>
      <p:ext uri="{BB962C8B-B14F-4D97-AF65-F5344CB8AC3E}">
        <p14:creationId xmlns:p14="http://schemas.microsoft.com/office/powerpoint/2010/main" val="378220117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3" descr="bd06663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06675" y="2041525"/>
            <a:ext cx="4198938" cy="3644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415028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pPr eaLnBrk="1" fontAlgn="auto" hangingPunct="1">
              <a:spcAft>
                <a:spcPts val="0"/>
              </a:spcAft>
              <a:defRPr/>
            </a:pPr>
            <a:r>
              <a:rPr lang="en-US" altLang="en-US"/>
              <a:t>In Ten Years</a:t>
            </a:r>
          </a:p>
        </p:txBody>
      </p:sp>
      <p:pic>
        <p:nvPicPr>
          <p:cNvPr id="20483" name="Picture 3" descr="bs02064_"/>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2055813" y="1665288"/>
            <a:ext cx="4549775" cy="3395662"/>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49188" name="AutoShape 4"/>
          <p:cNvSpPr>
            <a:spLocks/>
          </p:cNvSpPr>
          <p:nvPr/>
        </p:nvSpPr>
        <p:spPr bwMode="auto">
          <a:xfrm>
            <a:off x="5029200" y="5305425"/>
            <a:ext cx="3505200" cy="1143000"/>
          </a:xfrm>
          <a:prstGeom prst="borderCallout1">
            <a:avLst>
              <a:gd name="adj1" fmla="val 10000"/>
              <a:gd name="adj2" fmla="val -2176"/>
              <a:gd name="adj3" fmla="val 3333"/>
              <a:gd name="adj4" fmla="val -869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algn="ctr" eaLnBrk="1" hangingPunct="1">
              <a:spcBef>
                <a:spcPct val="0"/>
              </a:spcBef>
              <a:buClrTx/>
              <a:buFontTx/>
              <a:buNone/>
            </a:pPr>
            <a:r>
              <a:rPr lang="en-US" altLang="en-US" sz="2400">
                <a:latin typeface="Arial" charset="0"/>
              </a:rPr>
              <a:t>We improve organized work.</a:t>
            </a:r>
          </a:p>
        </p:txBody>
      </p:sp>
    </p:spTree>
    <p:extLst>
      <p:ext uri="{BB962C8B-B14F-4D97-AF65-F5344CB8AC3E}">
        <p14:creationId xmlns:p14="http://schemas.microsoft.com/office/powerpoint/2010/main" val="24215904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9188"/>
                                        </p:tgtEl>
                                        <p:attrNameLst>
                                          <p:attrName>style.visibility</p:attrName>
                                        </p:attrNameLst>
                                      </p:cBhvr>
                                      <p:to>
                                        <p:strVal val="visible"/>
                                      </p:to>
                                    </p:set>
                                    <p:animEffect transition="in" filter="dissolve">
                                      <p:cBhvr>
                                        <p:cTn id="7" dur="500"/>
                                        <p:tgtEl>
                                          <p:spTgt spid="3491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918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ChangeArrowheads="1"/>
          </p:cNvSpPr>
          <p:nvPr/>
        </p:nvSpPr>
        <p:spPr bwMode="auto">
          <a:xfrm>
            <a:off x="342900" y="1401763"/>
            <a:ext cx="8021638" cy="356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Char char="•"/>
            </a:pPr>
            <a:r>
              <a:rPr lang="en-US" altLang="en-US" sz="2400" i="1">
                <a:solidFill>
                  <a:srgbClr val="0033CC"/>
                </a:solidFill>
                <a:latin typeface="Arial" charset="0"/>
              </a:rPr>
              <a:t>Introduction to Industrial Engineering, </a:t>
            </a:r>
            <a:r>
              <a:rPr lang="en-US" altLang="en-US" sz="2400" i="1">
                <a:latin typeface="Arial" charset="0"/>
              </a:rPr>
              <a:t>by</a:t>
            </a:r>
            <a:r>
              <a:rPr lang="en-US" altLang="en-US" sz="2400" i="1">
                <a:solidFill>
                  <a:srgbClr val="0033CC"/>
                </a:solidFill>
                <a:latin typeface="Arial" charset="0"/>
              </a:rPr>
              <a:t> </a:t>
            </a:r>
            <a:r>
              <a:rPr lang="en-US" altLang="en-US" sz="2400" i="1">
                <a:latin typeface="Arial" charset="0"/>
              </a:rPr>
              <a:t>Z. Max Shen</a:t>
            </a:r>
            <a:endParaRPr lang="en-GB" altLang="en-US" sz="2400">
              <a:latin typeface="Arial" charset="0"/>
            </a:endParaRPr>
          </a:p>
          <a:p>
            <a:pPr eaLnBrk="1" hangingPunct="1">
              <a:buClrTx/>
              <a:buFontTx/>
              <a:buChar char="•"/>
            </a:pPr>
            <a:r>
              <a:rPr lang="en-US" altLang="en-US" sz="2400" i="1">
                <a:solidFill>
                  <a:srgbClr val="0033CC"/>
                </a:solidFill>
                <a:latin typeface="Arial" charset="0"/>
              </a:rPr>
              <a:t>Industrial Engineering</a:t>
            </a:r>
            <a:r>
              <a:rPr lang="en-US" altLang="en-US" sz="2400" i="1">
                <a:latin typeface="Arial" charset="0"/>
              </a:rPr>
              <a:t>,  by N. J. Manck</a:t>
            </a:r>
            <a:endParaRPr lang="en-GB" altLang="en-US" sz="2400">
              <a:latin typeface="Arial" charset="0"/>
            </a:endParaRPr>
          </a:p>
          <a:p>
            <a:pPr eaLnBrk="1" hangingPunct="1">
              <a:buClrTx/>
              <a:buFontTx/>
              <a:buChar char="•"/>
            </a:pPr>
            <a:r>
              <a:rPr lang="en-GB" altLang="en-US" sz="2400" i="1">
                <a:solidFill>
                  <a:srgbClr val="0033CC"/>
                </a:solidFill>
                <a:latin typeface="Arial" charset="0"/>
              </a:rPr>
              <a:t>Industrial Management</a:t>
            </a:r>
            <a:r>
              <a:rPr lang="en-GB" altLang="en-US" sz="2400" i="1">
                <a:latin typeface="Arial" charset="0"/>
              </a:rPr>
              <a:t>, by Shiv Jhalani</a:t>
            </a:r>
          </a:p>
          <a:p>
            <a:pPr eaLnBrk="1" hangingPunct="1">
              <a:buClrTx/>
              <a:buFontTx/>
              <a:buChar char="•"/>
            </a:pPr>
            <a:endParaRPr lang="en-GB" altLang="en-US" sz="2400">
              <a:latin typeface="Arial" charset="0"/>
            </a:endParaRPr>
          </a:p>
          <a:p>
            <a:pPr eaLnBrk="1" hangingPunct="1">
              <a:buClrTx/>
              <a:buFontTx/>
              <a:buChar char="•"/>
            </a:pPr>
            <a:r>
              <a:rPr lang="en-GB" altLang="en-US" sz="2400" b="1">
                <a:latin typeface="Arial" charset="0"/>
              </a:rPr>
              <a:t>Reference Books:</a:t>
            </a:r>
            <a:endParaRPr lang="en-GB" altLang="en-US" sz="2400">
              <a:latin typeface="Arial" charset="0"/>
            </a:endParaRPr>
          </a:p>
          <a:p>
            <a:pPr eaLnBrk="1" hangingPunct="1">
              <a:buClrTx/>
              <a:buFontTx/>
              <a:buChar char="•"/>
            </a:pPr>
            <a:r>
              <a:rPr lang="en-GB" altLang="en-US" sz="2400">
                <a:latin typeface="Arial" charset="0"/>
              </a:rPr>
              <a:t>1. Management </a:t>
            </a:r>
            <a:r>
              <a:rPr lang="en-GB" altLang="en-US" sz="2400" i="1">
                <a:latin typeface="Arial" charset="0"/>
              </a:rPr>
              <a:t>by Knootz</a:t>
            </a:r>
            <a:r>
              <a:rPr lang="en-GB" altLang="en-US" sz="2400">
                <a:latin typeface="Arial" charset="0"/>
              </a:rPr>
              <a:t>.</a:t>
            </a:r>
          </a:p>
          <a:p>
            <a:pPr eaLnBrk="1" hangingPunct="1">
              <a:buClrTx/>
              <a:buFontTx/>
              <a:buChar char="•"/>
            </a:pPr>
            <a:r>
              <a:rPr lang="en-GB" altLang="en-US" sz="2400">
                <a:latin typeface="Arial" charset="0"/>
              </a:rPr>
              <a:t>2. Management </a:t>
            </a:r>
            <a:r>
              <a:rPr lang="en-GB" altLang="en-US" sz="2400" i="1">
                <a:latin typeface="Arial" charset="0"/>
              </a:rPr>
              <a:t>by Griffin.</a:t>
            </a:r>
          </a:p>
          <a:p>
            <a:pPr eaLnBrk="1" hangingPunct="1">
              <a:buClrTx/>
              <a:buFontTx/>
              <a:buChar char="•"/>
            </a:pPr>
            <a:r>
              <a:rPr lang="en-GB" altLang="en-US" sz="2400">
                <a:latin typeface="Arial" charset="0"/>
              </a:rPr>
              <a:t>3. Management theory and Practices </a:t>
            </a:r>
            <a:r>
              <a:rPr lang="en-GB" altLang="en-US" sz="2400" i="1">
                <a:latin typeface="Arial" charset="0"/>
              </a:rPr>
              <a:t>by JS Chandan</a:t>
            </a:r>
            <a:r>
              <a:rPr lang="en-GB" altLang="en-US" sz="2400">
                <a:latin typeface="Arial" charset="0"/>
              </a:rPr>
              <a:t>.</a:t>
            </a:r>
          </a:p>
        </p:txBody>
      </p:sp>
      <p:sp>
        <p:nvSpPr>
          <p:cNvPr id="4099" name="Rectangle 2"/>
          <p:cNvSpPr>
            <a:spLocks noChangeArrowheads="1"/>
          </p:cNvSpPr>
          <p:nvPr/>
        </p:nvSpPr>
        <p:spPr bwMode="auto">
          <a:xfrm>
            <a:off x="2909888" y="341313"/>
            <a:ext cx="25447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None/>
            </a:pPr>
            <a:r>
              <a:rPr lang="en-US" altLang="en-US" sz="3600">
                <a:solidFill>
                  <a:srgbClr val="0033CC"/>
                </a:solidFill>
                <a:latin typeface="Arial" charset="0"/>
              </a:rPr>
              <a:t>References</a:t>
            </a:r>
            <a:endParaRPr lang="en-GB" altLang="en-US" sz="3600">
              <a:solidFill>
                <a:srgbClr val="0033CC"/>
              </a:solidFill>
              <a:latin typeface="Arial" charset="0"/>
            </a:endParaRPr>
          </a:p>
        </p:txBody>
      </p:sp>
    </p:spTree>
    <p:extLst>
      <p:ext uri="{BB962C8B-B14F-4D97-AF65-F5344CB8AC3E}">
        <p14:creationId xmlns:p14="http://schemas.microsoft.com/office/powerpoint/2010/main" val="802687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a:xfrm>
            <a:off x="457200" y="457200"/>
            <a:ext cx="7620000" cy="800100"/>
          </a:xfrm>
        </p:spPr>
        <p:txBody>
          <a:bodyPr>
            <a:normAutofit fontScale="90000"/>
          </a:bodyPr>
          <a:lstStyle/>
          <a:p>
            <a:pPr algn="ctr" eaLnBrk="1" fontAlgn="auto" hangingPunct="1">
              <a:spcAft>
                <a:spcPts val="0"/>
              </a:spcAft>
              <a:defRPr/>
            </a:pPr>
            <a:r>
              <a:rPr lang="en-GB" dirty="0"/>
              <a:t>Management</a:t>
            </a:r>
            <a:br>
              <a:rPr lang="en-GB" dirty="0"/>
            </a:br>
            <a:endParaRPr lang="en-US" altLang="en-US" dirty="0"/>
          </a:p>
        </p:txBody>
      </p:sp>
      <p:sp>
        <p:nvSpPr>
          <p:cNvPr id="294915" name="Rectangle 3"/>
          <p:cNvSpPr>
            <a:spLocks noGrp="1" noChangeArrowheads="1"/>
          </p:cNvSpPr>
          <p:nvPr>
            <p:ph idx="1"/>
          </p:nvPr>
        </p:nvSpPr>
        <p:spPr>
          <a:xfrm>
            <a:off x="152400" y="944563"/>
            <a:ext cx="8439150" cy="5373687"/>
          </a:xfrm>
        </p:spPr>
        <p:txBody>
          <a:bodyPr rtlCol="0">
            <a:noAutofit/>
          </a:bodyPr>
          <a:lstStyle/>
          <a:p>
            <a:pPr eaLnBrk="1" fontAlgn="auto" hangingPunct="1">
              <a:lnSpc>
                <a:spcPct val="80000"/>
              </a:lnSpc>
              <a:spcAft>
                <a:spcPts val="0"/>
              </a:spcAft>
              <a:buFont typeface="Arial" pitchFamily="34" charset="0"/>
              <a:buChar char="•"/>
              <a:defRPr/>
            </a:pPr>
            <a:endParaRPr lang="en-US" altLang="en-US" sz="2800" dirty="0"/>
          </a:p>
          <a:p>
            <a:pPr eaLnBrk="1" hangingPunct="1">
              <a:defRPr/>
            </a:pPr>
            <a:r>
              <a:rPr lang="en-GB" sz="2800" dirty="0" smtClean="0">
                <a:solidFill>
                  <a:srgbClr val="0033CC"/>
                </a:solidFill>
              </a:rPr>
              <a:t>Men, Money</a:t>
            </a:r>
            <a:r>
              <a:rPr lang="en-GB" sz="2800" dirty="0"/>
              <a:t>, </a:t>
            </a:r>
            <a:r>
              <a:rPr lang="en-GB" sz="2800" dirty="0">
                <a:solidFill>
                  <a:srgbClr val="0033CC"/>
                </a:solidFill>
              </a:rPr>
              <a:t>materials</a:t>
            </a:r>
            <a:r>
              <a:rPr lang="en-GB" sz="2800" dirty="0"/>
              <a:t> and </a:t>
            </a:r>
            <a:r>
              <a:rPr lang="en-GB" sz="2800" dirty="0">
                <a:solidFill>
                  <a:srgbClr val="0033CC"/>
                </a:solidFill>
              </a:rPr>
              <a:t>machines</a:t>
            </a:r>
            <a:r>
              <a:rPr lang="en-GB" sz="2800" dirty="0"/>
              <a:t>; this definition evolved very clearly with respect to the manufacturing management, industrial management- you can’t think of management without these four ‘M’s - you can always add </a:t>
            </a:r>
            <a:r>
              <a:rPr lang="en-GB" sz="2800" dirty="0">
                <a:solidFill>
                  <a:srgbClr val="0033CC"/>
                </a:solidFill>
              </a:rPr>
              <a:t>market</a:t>
            </a:r>
            <a:r>
              <a:rPr lang="en-GB" sz="2800" dirty="0"/>
              <a:t>, you can always add one more dimension to </a:t>
            </a:r>
            <a:r>
              <a:rPr lang="en-GB" sz="2800" dirty="0" smtClean="0"/>
              <a:t>it; </a:t>
            </a:r>
            <a:r>
              <a:rPr lang="en-GB" sz="2800" dirty="0"/>
              <a:t>men, money, materials and machines. Men </a:t>
            </a:r>
            <a:r>
              <a:rPr lang="en-GB" sz="2800" dirty="0">
                <a:solidFill>
                  <a:srgbClr val="0033CC"/>
                </a:solidFill>
              </a:rPr>
              <a:t>includes certainly women</a:t>
            </a:r>
            <a:r>
              <a:rPr lang="en-GB" sz="2800" dirty="0" smtClean="0"/>
              <a:t>.</a:t>
            </a:r>
          </a:p>
          <a:p>
            <a:pPr eaLnBrk="1" hangingPunct="1">
              <a:defRPr/>
            </a:pPr>
            <a:r>
              <a:rPr lang="en-GB" sz="2800" dirty="0" smtClean="0"/>
              <a:t>So</a:t>
            </a:r>
            <a:r>
              <a:rPr lang="en-GB" sz="2800" dirty="0"/>
              <a:t>, it is the human resource, the people dimension as well as the money; what we used to earlier call as general process has been split into money, materials and machines.</a:t>
            </a:r>
          </a:p>
          <a:p>
            <a:pPr marL="114300" indent="0" eaLnBrk="1" fontAlgn="auto" hangingPunct="1">
              <a:lnSpc>
                <a:spcPct val="80000"/>
              </a:lnSpc>
              <a:spcAft>
                <a:spcPts val="0"/>
              </a:spcAft>
              <a:buFont typeface="Arial" pitchFamily="34" charset="0"/>
              <a:buNone/>
              <a:defRPr/>
            </a:pPr>
            <a:endParaRPr lang="en-US" altLang="en-US" sz="2800" dirty="0"/>
          </a:p>
        </p:txBody>
      </p:sp>
    </p:spTree>
    <p:extLst>
      <p:ext uri="{BB962C8B-B14F-4D97-AF65-F5344CB8AC3E}">
        <p14:creationId xmlns:p14="http://schemas.microsoft.com/office/powerpoint/2010/main" val="8574414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3250" y="125413"/>
            <a:ext cx="5859463" cy="522287"/>
          </a:xfrm>
          <a:prstGeom prst="rect">
            <a:avLst/>
          </a:prstGeom>
        </p:spPr>
        <p:txBody>
          <a:bodyPr>
            <a:spAutoFit/>
          </a:bodyPr>
          <a:lstStyle/>
          <a:p>
            <a:pPr algn="ctr">
              <a:buFontTx/>
              <a:buNone/>
              <a:defRPr/>
            </a:pPr>
            <a:r>
              <a:rPr lang="en-GB" sz="2800" b="1" dirty="0">
                <a:latin typeface="+mj-lt"/>
              </a:rPr>
              <a:t>Management: An art or science</a:t>
            </a:r>
            <a:endParaRPr lang="en-GB" sz="2800" dirty="0">
              <a:latin typeface="+mj-lt"/>
            </a:endParaRPr>
          </a:p>
        </p:txBody>
      </p:sp>
      <p:sp>
        <p:nvSpPr>
          <p:cNvPr id="12291" name="Rectangle 2"/>
          <p:cNvSpPr>
            <a:spLocks noChangeArrowheads="1"/>
          </p:cNvSpPr>
          <p:nvPr/>
        </p:nvSpPr>
        <p:spPr bwMode="auto">
          <a:xfrm>
            <a:off x="82550" y="952500"/>
            <a:ext cx="8615363"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Char char="•"/>
            </a:pPr>
            <a:r>
              <a:rPr lang="en-GB" altLang="en-US" sz="2000">
                <a:latin typeface="Arial" charset="0"/>
              </a:rPr>
              <a:t>The </a:t>
            </a:r>
            <a:r>
              <a:rPr lang="en-GB" altLang="en-US" sz="2000">
                <a:solidFill>
                  <a:srgbClr val="FF0000"/>
                </a:solidFill>
                <a:latin typeface="Arial" charset="0"/>
              </a:rPr>
              <a:t>management</a:t>
            </a:r>
            <a:r>
              <a:rPr lang="en-GB" altLang="en-US" sz="2000">
                <a:latin typeface="Arial" charset="0"/>
              </a:rPr>
              <a:t> is the </a:t>
            </a:r>
            <a:r>
              <a:rPr lang="en-GB" altLang="en-US" sz="2000">
                <a:solidFill>
                  <a:srgbClr val="0033CC"/>
                </a:solidFill>
                <a:latin typeface="Arial" charset="0"/>
              </a:rPr>
              <a:t>oldest art</a:t>
            </a:r>
            <a:r>
              <a:rPr lang="en-GB" altLang="en-US" sz="2000">
                <a:latin typeface="Arial" charset="0"/>
              </a:rPr>
              <a:t> and the </a:t>
            </a:r>
            <a:r>
              <a:rPr lang="en-GB" altLang="en-US" sz="2000">
                <a:solidFill>
                  <a:srgbClr val="0033CC"/>
                </a:solidFill>
                <a:latin typeface="Arial" charset="0"/>
              </a:rPr>
              <a:t>youngest science</a:t>
            </a:r>
          </a:p>
          <a:p>
            <a:pPr eaLnBrk="1" hangingPunct="1">
              <a:buClrTx/>
              <a:buFontTx/>
              <a:buChar char="•"/>
            </a:pPr>
            <a:r>
              <a:rPr lang="en-GB" altLang="en-US" sz="2000">
                <a:solidFill>
                  <a:srgbClr val="FF0000"/>
                </a:solidFill>
                <a:latin typeface="Arial" charset="0"/>
              </a:rPr>
              <a:t>Management as an art:  </a:t>
            </a:r>
            <a:r>
              <a:rPr lang="en-GB" altLang="en-US" sz="2000">
                <a:latin typeface="Arial" charset="0"/>
              </a:rPr>
              <a:t>It has been propounded </a:t>
            </a:r>
            <a:r>
              <a:rPr lang="en-GB" altLang="en-US" sz="2000">
                <a:solidFill>
                  <a:srgbClr val="0033CC"/>
                </a:solidFill>
                <a:latin typeface="Arial" charset="0"/>
              </a:rPr>
              <a:t>that managers are born not made</a:t>
            </a:r>
            <a:r>
              <a:rPr lang="en-GB" altLang="en-US" sz="2000">
                <a:latin typeface="Arial" charset="0"/>
              </a:rPr>
              <a:t>. </a:t>
            </a:r>
          </a:p>
          <a:p>
            <a:pPr eaLnBrk="1" hangingPunct="1">
              <a:buClrTx/>
              <a:buFontTx/>
              <a:buChar char="•"/>
            </a:pPr>
            <a:r>
              <a:rPr lang="en-GB" altLang="en-US" sz="2000">
                <a:latin typeface="Arial" charset="0"/>
              </a:rPr>
              <a:t>It is an inherent trait and it cannot be learned by formal training or knowledge. It is similar to being a painter or poet. There are a no of cases in which some people have become successful without having been specifically educated for the profession. They have depended upon </a:t>
            </a:r>
            <a:r>
              <a:rPr lang="en-GB" altLang="en-US" sz="2000">
                <a:solidFill>
                  <a:srgbClr val="0033CC"/>
                </a:solidFill>
                <a:latin typeface="Arial" charset="0"/>
              </a:rPr>
              <a:t>intuition</a:t>
            </a:r>
            <a:r>
              <a:rPr lang="en-GB" altLang="en-US" sz="2000">
                <a:latin typeface="Arial" charset="0"/>
              </a:rPr>
              <a:t> and </a:t>
            </a:r>
            <a:r>
              <a:rPr lang="en-GB" altLang="en-US" sz="2000">
                <a:solidFill>
                  <a:srgbClr val="0033CC"/>
                </a:solidFill>
                <a:latin typeface="Arial" charset="0"/>
              </a:rPr>
              <a:t>experience</a:t>
            </a:r>
            <a:r>
              <a:rPr lang="en-GB" altLang="en-US" sz="2000">
                <a:latin typeface="Arial" charset="0"/>
              </a:rPr>
              <a:t> rather than formal education.</a:t>
            </a:r>
          </a:p>
          <a:p>
            <a:pPr eaLnBrk="1" hangingPunct="1">
              <a:buClrTx/>
              <a:buFontTx/>
              <a:buChar char="•"/>
            </a:pPr>
            <a:r>
              <a:rPr lang="en-GB" altLang="en-US" sz="2000">
                <a:solidFill>
                  <a:srgbClr val="FF0000"/>
                </a:solidFill>
                <a:latin typeface="Arial" charset="0"/>
              </a:rPr>
              <a:t>Management as a science: </a:t>
            </a:r>
            <a:r>
              <a:rPr lang="en-GB" altLang="en-US" sz="2000">
                <a:latin typeface="Arial" charset="0"/>
              </a:rPr>
              <a:t>Management may not exact science, but the </a:t>
            </a:r>
            <a:r>
              <a:rPr lang="en-GB" altLang="en-US" sz="2000">
                <a:solidFill>
                  <a:srgbClr val="0033CC"/>
                </a:solidFill>
                <a:latin typeface="Arial" charset="0"/>
              </a:rPr>
              <a:t>application of scientific methods to management problems </a:t>
            </a:r>
            <a:r>
              <a:rPr lang="en-GB" altLang="en-US" sz="2000">
                <a:latin typeface="Arial" charset="0"/>
              </a:rPr>
              <a:t>has proved to be effective. Mathematical techniques have been successfully applied in problems involving inventories, service facilities, assignment of jobs to machines for optimal results, optimal allocation of scarce and limited resources to different projects etc. The argument of management being an art was rejected by scientific management pioneers of Fredrick W. Taylor, Henry Gantt, Henry Feyol , Frank and Lilian Gilbreth </a:t>
            </a:r>
            <a:r>
              <a:rPr lang="en-GB" altLang="en-US" sz="2000">
                <a:solidFill>
                  <a:srgbClr val="FF0000"/>
                </a:solidFill>
                <a:latin typeface="Arial" charset="0"/>
              </a:rPr>
              <a:t>who believed that the management process could be translated into a set of methodologies and techniques which can be learned and communicated</a:t>
            </a:r>
            <a:r>
              <a:rPr lang="en-GB" altLang="en-US" sz="2000">
                <a:latin typeface="Arial" charset="0"/>
              </a:rPr>
              <a:t>.</a:t>
            </a:r>
          </a:p>
          <a:p>
            <a:pPr eaLnBrk="1" hangingPunct="1">
              <a:buClrTx/>
              <a:buFontTx/>
              <a:buChar char="•"/>
            </a:pPr>
            <a:endParaRPr lang="en-GB" altLang="en-US" sz="2000">
              <a:latin typeface="Arial" charset="0"/>
            </a:endParaRPr>
          </a:p>
        </p:txBody>
      </p:sp>
    </p:spTree>
    <p:extLst>
      <p:ext uri="{BB962C8B-B14F-4D97-AF65-F5344CB8AC3E}">
        <p14:creationId xmlns:p14="http://schemas.microsoft.com/office/powerpoint/2010/main" val="2975958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a:xfrm>
            <a:off x="457200" y="274638"/>
            <a:ext cx="7620000" cy="733425"/>
          </a:xfrm>
        </p:spPr>
        <p:txBody>
          <a:bodyPr/>
          <a:lstStyle/>
          <a:p>
            <a:pPr algn="ctr" eaLnBrk="1" fontAlgn="auto" hangingPunct="1">
              <a:spcAft>
                <a:spcPts val="0"/>
              </a:spcAft>
              <a:defRPr/>
            </a:pPr>
            <a:r>
              <a:rPr lang="en-GB" sz="3200" b="1" dirty="0"/>
              <a:t>Importance of industrial </a:t>
            </a:r>
            <a:r>
              <a:rPr lang="en-GB" sz="3200" b="1" dirty="0" smtClean="0"/>
              <a:t>management</a:t>
            </a:r>
            <a:endParaRPr lang="en-GB" sz="3200" dirty="0"/>
          </a:p>
        </p:txBody>
      </p:sp>
      <p:sp>
        <p:nvSpPr>
          <p:cNvPr id="292867" name="Rectangle 3"/>
          <p:cNvSpPr>
            <a:spLocks noGrp="1" noChangeArrowheads="1"/>
          </p:cNvSpPr>
          <p:nvPr>
            <p:ph idx="1"/>
          </p:nvPr>
        </p:nvSpPr>
        <p:spPr>
          <a:xfrm>
            <a:off x="152400" y="1079500"/>
            <a:ext cx="8294688" cy="5549900"/>
          </a:xfrm>
        </p:spPr>
        <p:txBody>
          <a:bodyPr rtlCol="0">
            <a:normAutofit fontScale="85000" lnSpcReduction="20000"/>
          </a:bodyPr>
          <a:lstStyle/>
          <a:p>
            <a:pPr eaLnBrk="1" fontAlgn="auto" hangingPunct="1">
              <a:spcAft>
                <a:spcPts val="0"/>
              </a:spcAft>
              <a:buFont typeface="Arial" pitchFamily="34" charset="0"/>
              <a:buChar char="•"/>
              <a:defRPr/>
            </a:pPr>
            <a:r>
              <a:rPr lang="en-GB" sz="2800" dirty="0"/>
              <a:t>1- </a:t>
            </a:r>
            <a:r>
              <a:rPr lang="en-GB" sz="2800" b="1" dirty="0">
                <a:solidFill>
                  <a:srgbClr val="FF0000"/>
                </a:solidFill>
              </a:rPr>
              <a:t>Identification</a:t>
            </a:r>
            <a:r>
              <a:rPr lang="en-GB" sz="2800" dirty="0">
                <a:solidFill>
                  <a:srgbClr val="FF0000"/>
                </a:solidFill>
              </a:rPr>
              <a:t> </a:t>
            </a:r>
            <a:r>
              <a:rPr lang="en-GB" sz="2800" dirty="0"/>
              <a:t>of opportunities to get first mover advantage.</a:t>
            </a:r>
          </a:p>
          <a:p>
            <a:pPr eaLnBrk="1" fontAlgn="auto" hangingPunct="1">
              <a:spcAft>
                <a:spcPts val="0"/>
              </a:spcAft>
              <a:buFont typeface="Arial" pitchFamily="34" charset="0"/>
              <a:buChar char="•"/>
              <a:defRPr/>
            </a:pPr>
            <a:r>
              <a:rPr lang="en-GB" sz="2800" dirty="0"/>
              <a:t>2- </a:t>
            </a:r>
            <a:r>
              <a:rPr lang="en-GB" sz="2800" b="1" dirty="0">
                <a:solidFill>
                  <a:srgbClr val="FF0000"/>
                </a:solidFill>
              </a:rPr>
              <a:t>Sensitization</a:t>
            </a:r>
            <a:r>
              <a:rPr lang="en-GB" sz="2800" dirty="0">
                <a:solidFill>
                  <a:srgbClr val="FF0000"/>
                </a:solidFill>
              </a:rPr>
              <a:t> </a:t>
            </a:r>
            <a:r>
              <a:rPr lang="en-GB" sz="2800" dirty="0"/>
              <a:t>of management to cope with rapid change.</a:t>
            </a:r>
          </a:p>
          <a:p>
            <a:pPr eaLnBrk="1" fontAlgn="auto" hangingPunct="1">
              <a:spcAft>
                <a:spcPts val="0"/>
              </a:spcAft>
              <a:buFont typeface="Arial" pitchFamily="34" charset="0"/>
              <a:buChar char="•"/>
              <a:defRPr/>
            </a:pPr>
            <a:r>
              <a:rPr lang="en-GB" sz="2800" dirty="0"/>
              <a:t>3- </a:t>
            </a:r>
            <a:r>
              <a:rPr lang="en-GB" sz="2800" b="1" dirty="0">
                <a:solidFill>
                  <a:srgbClr val="FF0000"/>
                </a:solidFill>
              </a:rPr>
              <a:t>Formulation</a:t>
            </a:r>
            <a:r>
              <a:rPr lang="en-GB" sz="2800" dirty="0">
                <a:solidFill>
                  <a:srgbClr val="FF0000"/>
                </a:solidFill>
              </a:rPr>
              <a:t> </a:t>
            </a:r>
            <a:r>
              <a:rPr lang="en-GB" sz="2800" dirty="0"/>
              <a:t>of strategies and polices</a:t>
            </a:r>
          </a:p>
          <a:p>
            <a:pPr eaLnBrk="1" fontAlgn="auto" hangingPunct="1">
              <a:spcAft>
                <a:spcPts val="0"/>
              </a:spcAft>
              <a:buFont typeface="Arial" pitchFamily="34" charset="0"/>
              <a:buChar char="•"/>
              <a:defRPr/>
            </a:pPr>
            <a:r>
              <a:rPr lang="en-GB" sz="2800" dirty="0"/>
              <a:t>4- </a:t>
            </a:r>
            <a:r>
              <a:rPr lang="en-GB" sz="2800" b="1" dirty="0">
                <a:solidFill>
                  <a:srgbClr val="FF0000"/>
                </a:solidFill>
              </a:rPr>
              <a:t>Tapping Resources</a:t>
            </a:r>
          </a:p>
          <a:p>
            <a:pPr eaLnBrk="1" fontAlgn="auto" hangingPunct="1">
              <a:spcAft>
                <a:spcPts val="0"/>
              </a:spcAft>
              <a:buFont typeface="Arial" pitchFamily="34" charset="0"/>
              <a:buChar char="•"/>
              <a:defRPr/>
            </a:pPr>
            <a:r>
              <a:rPr lang="en-GB" sz="2800" dirty="0"/>
              <a:t>5- </a:t>
            </a:r>
            <a:r>
              <a:rPr lang="en-GB" sz="2800" b="1" dirty="0">
                <a:solidFill>
                  <a:srgbClr val="FF0000"/>
                </a:solidFill>
              </a:rPr>
              <a:t>Better Performance</a:t>
            </a:r>
          </a:p>
          <a:p>
            <a:pPr eaLnBrk="1" fontAlgn="auto" hangingPunct="1">
              <a:spcAft>
                <a:spcPts val="0"/>
              </a:spcAft>
              <a:buFont typeface="Arial" pitchFamily="34" charset="0"/>
              <a:buChar char="•"/>
              <a:defRPr/>
            </a:pPr>
            <a:r>
              <a:rPr lang="en-GB" sz="2800" dirty="0"/>
              <a:t>6- </a:t>
            </a:r>
            <a:r>
              <a:rPr lang="en-GB" sz="2800" b="1" dirty="0">
                <a:solidFill>
                  <a:srgbClr val="FF0000"/>
                </a:solidFill>
              </a:rPr>
              <a:t>Continuous</a:t>
            </a:r>
            <a:r>
              <a:rPr lang="en-GB" sz="2800" dirty="0"/>
              <a:t> learning process</a:t>
            </a:r>
          </a:p>
          <a:p>
            <a:pPr eaLnBrk="1" fontAlgn="auto" hangingPunct="1">
              <a:spcAft>
                <a:spcPts val="0"/>
              </a:spcAft>
              <a:buFont typeface="Arial" pitchFamily="34" charset="0"/>
              <a:buChar char="•"/>
              <a:defRPr/>
            </a:pPr>
            <a:r>
              <a:rPr lang="en-GB" sz="2800" dirty="0"/>
              <a:t>7- </a:t>
            </a:r>
            <a:r>
              <a:rPr lang="en-GB" sz="2800" b="1" dirty="0">
                <a:solidFill>
                  <a:srgbClr val="FF0000"/>
                </a:solidFill>
              </a:rPr>
              <a:t>Increase in desire of people </a:t>
            </a:r>
            <a:r>
              <a:rPr lang="en-GB" sz="2800" dirty="0"/>
              <a:t>for enhancement of quality of life.</a:t>
            </a:r>
          </a:p>
          <a:p>
            <a:pPr eaLnBrk="1" fontAlgn="auto" hangingPunct="1">
              <a:spcAft>
                <a:spcPts val="0"/>
              </a:spcAft>
              <a:buFont typeface="Arial" pitchFamily="34" charset="0"/>
              <a:buChar char="•"/>
              <a:defRPr/>
            </a:pPr>
            <a:r>
              <a:rPr lang="en-GB" sz="2800" dirty="0"/>
              <a:t>8- </a:t>
            </a:r>
            <a:r>
              <a:rPr lang="en-GB" sz="2800" b="1" dirty="0">
                <a:solidFill>
                  <a:srgbClr val="FF0000"/>
                </a:solidFill>
              </a:rPr>
              <a:t>Advances in Production technology</a:t>
            </a:r>
          </a:p>
          <a:p>
            <a:pPr eaLnBrk="1" fontAlgn="auto" hangingPunct="1">
              <a:spcAft>
                <a:spcPts val="0"/>
              </a:spcAft>
              <a:buFont typeface="Arial" pitchFamily="34" charset="0"/>
              <a:buChar char="•"/>
              <a:defRPr/>
            </a:pPr>
            <a:r>
              <a:rPr lang="en-GB" sz="2800" dirty="0"/>
              <a:t>9- </a:t>
            </a:r>
            <a:r>
              <a:rPr lang="en-GB" sz="2800" b="1" dirty="0">
                <a:solidFill>
                  <a:srgbClr val="FF0000"/>
                </a:solidFill>
              </a:rPr>
              <a:t>Advances in information technology</a:t>
            </a:r>
          </a:p>
          <a:p>
            <a:pPr eaLnBrk="1" fontAlgn="auto" hangingPunct="1">
              <a:spcAft>
                <a:spcPts val="0"/>
              </a:spcAft>
              <a:buFont typeface="Arial" pitchFamily="34" charset="0"/>
              <a:buChar char="•"/>
              <a:defRPr/>
            </a:pPr>
            <a:r>
              <a:rPr lang="en-GB" sz="2800" dirty="0"/>
              <a:t>10- </a:t>
            </a:r>
            <a:r>
              <a:rPr lang="en-GB" sz="2800" b="1" dirty="0">
                <a:solidFill>
                  <a:srgbClr val="FF0000"/>
                </a:solidFill>
              </a:rPr>
              <a:t>Increased use of e-payment </a:t>
            </a:r>
            <a:r>
              <a:rPr lang="en-GB" sz="2800" dirty="0"/>
              <a:t>mechanism like credit card, debit card, electronic fund transfer.</a:t>
            </a:r>
          </a:p>
          <a:p>
            <a:pPr eaLnBrk="1" fontAlgn="auto" hangingPunct="1">
              <a:spcAft>
                <a:spcPts val="0"/>
              </a:spcAft>
              <a:buFont typeface="Arial" pitchFamily="34" charset="0"/>
              <a:buChar char="•"/>
              <a:defRPr/>
            </a:pPr>
            <a:r>
              <a:rPr lang="en-GB" sz="2800" dirty="0"/>
              <a:t>11- </a:t>
            </a:r>
            <a:r>
              <a:rPr lang="en-GB" sz="2800" b="1" dirty="0">
                <a:solidFill>
                  <a:srgbClr val="FF0000"/>
                </a:solidFill>
              </a:rPr>
              <a:t>Better standard of living of people </a:t>
            </a:r>
            <a:r>
              <a:rPr lang="en-GB" sz="2800" dirty="0"/>
              <a:t>as a result of available of better goods.</a:t>
            </a:r>
          </a:p>
          <a:p>
            <a:pPr eaLnBrk="1" fontAlgn="auto" hangingPunct="1">
              <a:spcAft>
                <a:spcPts val="0"/>
              </a:spcAft>
              <a:buFont typeface="Arial" pitchFamily="34" charset="0"/>
              <a:buChar char="•"/>
              <a:defRPr/>
            </a:pPr>
            <a:r>
              <a:rPr lang="en-GB" sz="2800" dirty="0"/>
              <a:t>12- </a:t>
            </a:r>
            <a:r>
              <a:rPr lang="en-GB" sz="2800" b="1" dirty="0">
                <a:solidFill>
                  <a:srgbClr val="FF0000"/>
                </a:solidFill>
              </a:rPr>
              <a:t>Technology up gradation</a:t>
            </a:r>
            <a:r>
              <a:rPr lang="en-GB" sz="2800" dirty="0"/>
              <a:t>.</a:t>
            </a:r>
          </a:p>
        </p:txBody>
      </p:sp>
    </p:spTree>
    <p:extLst>
      <p:ext uri="{BB962C8B-B14F-4D97-AF65-F5344CB8AC3E}">
        <p14:creationId xmlns:p14="http://schemas.microsoft.com/office/powerpoint/2010/main" val="1692997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ChangeArrowheads="1"/>
          </p:cNvSpPr>
          <p:nvPr/>
        </p:nvSpPr>
        <p:spPr bwMode="auto">
          <a:xfrm>
            <a:off x="2292350" y="349250"/>
            <a:ext cx="4919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None/>
            </a:pPr>
            <a:r>
              <a:rPr lang="en-GB" altLang="en-US" sz="3200">
                <a:latin typeface="Arial" charset="0"/>
              </a:rPr>
              <a:t>Functions of Management</a:t>
            </a:r>
          </a:p>
        </p:txBody>
      </p:sp>
      <p:sp>
        <p:nvSpPr>
          <p:cNvPr id="14339" name="Rectangle 2"/>
          <p:cNvSpPr>
            <a:spLocks noChangeArrowheads="1"/>
          </p:cNvSpPr>
          <p:nvPr/>
        </p:nvSpPr>
        <p:spPr bwMode="auto">
          <a:xfrm>
            <a:off x="146050" y="1196975"/>
            <a:ext cx="8280400" cy="348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Char char="•"/>
            </a:pPr>
            <a:r>
              <a:rPr lang="en-GB" altLang="en-US" sz="2400">
                <a:latin typeface="Arial" charset="0"/>
              </a:rPr>
              <a:t>Firstly it considers management as a "process" i.e. a systematic way of doing things. </a:t>
            </a:r>
          </a:p>
          <a:p>
            <a:pPr eaLnBrk="1" hangingPunct="1">
              <a:buClrTx/>
              <a:buFontTx/>
              <a:buChar char="•"/>
            </a:pPr>
            <a:r>
              <a:rPr lang="en-GB" altLang="en-US" sz="2400">
                <a:latin typeface="Arial" charset="0"/>
              </a:rPr>
              <a:t>Secondly it states five management activities: </a:t>
            </a:r>
          </a:p>
          <a:p>
            <a:pPr eaLnBrk="1" hangingPunct="1">
              <a:buClrTx/>
              <a:buFontTx/>
              <a:buChar char="•"/>
            </a:pPr>
            <a:r>
              <a:rPr lang="en-GB" altLang="en-US" sz="2400" b="1">
                <a:solidFill>
                  <a:srgbClr val="FF0000"/>
                </a:solidFill>
                <a:latin typeface="Arial" charset="0"/>
              </a:rPr>
              <a:t>Planning</a:t>
            </a:r>
            <a:r>
              <a:rPr lang="en-GB" altLang="en-US" sz="2400">
                <a:solidFill>
                  <a:srgbClr val="FF0000"/>
                </a:solidFill>
                <a:latin typeface="Arial" charset="0"/>
              </a:rPr>
              <a:t> </a:t>
            </a:r>
          </a:p>
          <a:p>
            <a:pPr eaLnBrk="1" hangingPunct="1">
              <a:buClrTx/>
              <a:buFontTx/>
              <a:buChar char="•"/>
            </a:pPr>
            <a:r>
              <a:rPr lang="en-GB" altLang="en-US" sz="2400" b="1">
                <a:solidFill>
                  <a:srgbClr val="FF0000"/>
                </a:solidFill>
                <a:latin typeface="Arial" charset="0"/>
              </a:rPr>
              <a:t>Organizing</a:t>
            </a:r>
            <a:r>
              <a:rPr lang="en-GB" altLang="en-US" sz="2400">
                <a:solidFill>
                  <a:srgbClr val="FF0000"/>
                </a:solidFill>
                <a:latin typeface="Arial" charset="0"/>
              </a:rPr>
              <a:t> </a:t>
            </a:r>
          </a:p>
          <a:p>
            <a:pPr eaLnBrk="1" hangingPunct="1">
              <a:buClrTx/>
              <a:buFontTx/>
              <a:buChar char="•"/>
            </a:pPr>
            <a:r>
              <a:rPr lang="en-GB" altLang="en-US" sz="2400" b="1">
                <a:solidFill>
                  <a:srgbClr val="FF0000"/>
                </a:solidFill>
                <a:latin typeface="Arial" charset="0"/>
              </a:rPr>
              <a:t>Staffing</a:t>
            </a:r>
            <a:endParaRPr lang="en-GB" altLang="en-US" sz="2400">
              <a:solidFill>
                <a:srgbClr val="FF0000"/>
              </a:solidFill>
              <a:latin typeface="Arial" charset="0"/>
            </a:endParaRPr>
          </a:p>
          <a:p>
            <a:pPr eaLnBrk="1" hangingPunct="1">
              <a:buClrTx/>
              <a:buFontTx/>
              <a:buChar char="•"/>
            </a:pPr>
            <a:r>
              <a:rPr lang="en-GB" altLang="en-US" sz="2400">
                <a:solidFill>
                  <a:srgbClr val="FF0000"/>
                </a:solidFill>
                <a:latin typeface="Arial" charset="0"/>
              </a:rPr>
              <a:t> </a:t>
            </a:r>
            <a:r>
              <a:rPr lang="en-GB" altLang="en-US" sz="2400" b="1">
                <a:solidFill>
                  <a:srgbClr val="FF0000"/>
                </a:solidFill>
                <a:latin typeface="Arial" charset="0"/>
              </a:rPr>
              <a:t>Leading</a:t>
            </a:r>
          </a:p>
          <a:p>
            <a:pPr eaLnBrk="1" hangingPunct="1">
              <a:buClrTx/>
              <a:buFontTx/>
              <a:buChar char="•"/>
            </a:pPr>
            <a:r>
              <a:rPr lang="en-GB" altLang="en-US" sz="2400" b="1">
                <a:solidFill>
                  <a:srgbClr val="FF0000"/>
                </a:solidFill>
                <a:latin typeface="Arial" charset="0"/>
              </a:rPr>
              <a:t>Controlling</a:t>
            </a:r>
            <a:endParaRPr lang="en-GB" altLang="en-US" sz="2400">
              <a:solidFill>
                <a:srgbClr val="FF0000"/>
              </a:solidFill>
              <a:latin typeface="Arial" charset="0"/>
            </a:endParaRPr>
          </a:p>
        </p:txBody>
      </p:sp>
    </p:spTree>
    <p:extLst>
      <p:ext uri="{BB962C8B-B14F-4D97-AF65-F5344CB8AC3E}">
        <p14:creationId xmlns:p14="http://schemas.microsoft.com/office/powerpoint/2010/main" val="1265201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ChangeArrowheads="1"/>
          </p:cNvSpPr>
          <p:nvPr/>
        </p:nvSpPr>
        <p:spPr bwMode="auto">
          <a:xfrm>
            <a:off x="1930400" y="361950"/>
            <a:ext cx="4919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algn="ctr" eaLnBrk="1" hangingPunct="1">
              <a:buClrTx/>
              <a:buFontTx/>
              <a:buNone/>
            </a:pPr>
            <a:r>
              <a:rPr lang="en-GB" altLang="en-US" sz="3200">
                <a:latin typeface="Arial" charset="0"/>
              </a:rPr>
              <a:t>Functions of Management</a:t>
            </a:r>
          </a:p>
        </p:txBody>
      </p:sp>
      <p:sp>
        <p:nvSpPr>
          <p:cNvPr id="15363" name="Rectangle 2"/>
          <p:cNvSpPr>
            <a:spLocks noChangeArrowheads="1"/>
          </p:cNvSpPr>
          <p:nvPr/>
        </p:nvSpPr>
        <p:spPr bwMode="auto">
          <a:xfrm>
            <a:off x="395288" y="1316038"/>
            <a:ext cx="7989887"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Char char="•"/>
            </a:pPr>
            <a:r>
              <a:rPr lang="en-GB" altLang="en-US" sz="2400" b="1">
                <a:latin typeface="Arial" charset="0"/>
              </a:rPr>
              <a:t>Planning</a:t>
            </a:r>
            <a:r>
              <a:rPr lang="en-GB" altLang="en-US" sz="2400">
                <a:latin typeface="Arial" charset="0"/>
              </a:rPr>
              <a:t> is thinking of an action in advance. Planning is setting organisational goals and deciding on the course of action to achieving them. Here selecting a course of action is referred to as decision making. Planning is futuristic in the sense that the company has to identify the opportunities and threats that lie in future and to decide the course of action now to exploit the opportunities and prepare to face the threats. </a:t>
            </a:r>
          </a:p>
          <a:p>
            <a:pPr eaLnBrk="1" hangingPunct="1">
              <a:buClrTx/>
              <a:buFontTx/>
              <a:buChar char="•"/>
            </a:pPr>
            <a:r>
              <a:rPr lang="en-GB" altLang="en-US" sz="2400" u="sng">
                <a:latin typeface="Arial" charset="0"/>
              </a:rPr>
              <a:t>Planning involves forecasting</a:t>
            </a:r>
            <a:r>
              <a:rPr lang="en-GB" altLang="en-US" sz="2400">
                <a:latin typeface="Arial" charset="0"/>
              </a:rPr>
              <a:t> and </a:t>
            </a:r>
            <a:r>
              <a:rPr lang="en-GB" altLang="en-US" sz="2400" u="sng">
                <a:latin typeface="Arial" charset="0"/>
              </a:rPr>
              <a:t>predicting the future</a:t>
            </a:r>
            <a:r>
              <a:rPr lang="en-GB" altLang="en-US" sz="2400">
                <a:latin typeface="Arial" charset="0"/>
              </a:rPr>
              <a:t>. This requires the ability to understand the needs of the customer and divide means to achieve them</a:t>
            </a:r>
          </a:p>
        </p:txBody>
      </p:sp>
    </p:spTree>
    <p:extLst>
      <p:ext uri="{BB962C8B-B14F-4D97-AF65-F5344CB8AC3E}">
        <p14:creationId xmlns:p14="http://schemas.microsoft.com/office/powerpoint/2010/main" val="39051306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a:xfrm>
            <a:off x="457200" y="274638"/>
            <a:ext cx="7620000" cy="774700"/>
          </a:xfrm>
        </p:spPr>
        <p:txBody>
          <a:bodyPr/>
          <a:lstStyle/>
          <a:p>
            <a:pPr algn="ctr" eaLnBrk="1" hangingPunct="1">
              <a:defRPr/>
            </a:pPr>
            <a:r>
              <a:rPr lang="en-GB" sz="3600" dirty="0" smtClean="0"/>
              <a:t>Functions of Management</a:t>
            </a:r>
            <a:endParaRPr lang="en-GB" sz="3600" dirty="0"/>
          </a:p>
        </p:txBody>
      </p:sp>
      <p:sp>
        <p:nvSpPr>
          <p:cNvPr id="16387" name="Rectangle 3"/>
          <p:cNvSpPr>
            <a:spLocks noGrp="1" noChangeArrowheads="1"/>
          </p:cNvSpPr>
          <p:nvPr>
            <p:ph idx="1"/>
          </p:nvPr>
        </p:nvSpPr>
        <p:spPr>
          <a:xfrm>
            <a:off x="152400" y="1079500"/>
            <a:ext cx="8264525" cy="4814888"/>
          </a:xfrm>
        </p:spPr>
        <p:txBody>
          <a:bodyPr>
            <a:normAutofit fontScale="77500" lnSpcReduction="20000"/>
          </a:bodyPr>
          <a:lstStyle/>
          <a:p>
            <a:pPr eaLnBrk="1" hangingPunct="1"/>
            <a:r>
              <a:rPr lang="en-GB" altLang="en-US" b="1" smtClean="0"/>
              <a:t>Organizing</a:t>
            </a:r>
            <a:r>
              <a:rPr lang="en-GB" altLang="en-US" smtClean="0"/>
              <a:t> is co-ordination of the human and material resources of an organization. Organising is defined as the management functions of assigning duties, grouping tasks, establishment authority and allocating resources required to carry out a specified job. “To organize a business is to provide it with everything useful or its functioning i.e. raw material, tools, capital and personnel’s”. To organize a business involves determining &amp; providing human and non-human resources to the organizational structure. </a:t>
            </a:r>
          </a:p>
          <a:p>
            <a:pPr eaLnBrk="1" hangingPunct="1"/>
            <a:r>
              <a:rPr lang="en-GB" altLang="en-US" smtClean="0"/>
              <a:t>Organizing as a </a:t>
            </a:r>
            <a:r>
              <a:rPr lang="en-GB" altLang="en-US" u="sng" smtClean="0"/>
              <a:t>process involves</a:t>
            </a:r>
            <a:r>
              <a:rPr lang="en-GB" altLang="en-US" smtClean="0"/>
              <a:t>: </a:t>
            </a:r>
            <a:r>
              <a:rPr lang="en-GB" altLang="en-US" u="sng" smtClean="0"/>
              <a:t>Identification of activities. Classification of grouping of activities. Assignment of duties. Delegation of authority and creation of responsibility. Coordinating authority and responsibility relationships</a:t>
            </a:r>
            <a:r>
              <a:rPr lang="en-GB" altLang="en-US" smtClean="0"/>
              <a:t>.</a:t>
            </a:r>
          </a:p>
        </p:txBody>
      </p:sp>
    </p:spTree>
    <p:extLst>
      <p:ext uri="{BB962C8B-B14F-4D97-AF65-F5344CB8AC3E}">
        <p14:creationId xmlns:p14="http://schemas.microsoft.com/office/powerpoint/2010/main" val="20017573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a:xfrm>
            <a:off x="457200" y="274638"/>
            <a:ext cx="7620000" cy="712787"/>
          </a:xfrm>
        </p:spPr>
        <p:txBody>
          <a:bodyPr/>
          <a:lstStyle/>
          <a:p>
            <a:pPr algn="ctr" eaLnBrk="1" hangingPunct="1">
              <a:defRPr/>
            </a:pPr>
            <a:r>
              <a:rPr lang="en-GB" sz="3600" dirty="0" smtClean="0"/>
              <a:t>Functions of Management</a:t>
            </a:r>
            <a:endParaRPr lang="en-GB" sz="3600" dirty="0"/>
          </a:p>
        </p:txBody>
      </p:sp>
      <p:sp>
        <p:nvSpPr>
          <p:cNvPr id="17411" name="Rectangle 3"/>
          <p:cNvSpPr>
            <a:spLocks noGrp="1" noChangeArrowheads="1"/>
          </p:cNvSpPr>
          <p:nvPr>
            <p:ph idx="1"/>
          </p:nvPr>
        </p:nvSpPr>
        <p:spPr>
          <a:xfrm>
            <a:off x="152400" y="1079500"/>
            <a:ext cx="8223250" cy="4594225"/>
          </a:xfrm>
        </p:spPr>
        <p:txBody>
          <a:bodyPr>
            <a:normAutofit fontScale="77500" lnSpcReduction="20000"/>
          </a:bodyPr>
          <a:lstStyle/>
          <a:p>
            <a:pPr eaLnBrk="1" hangingPunct="1"/>
            <a:r>
              <a:rPr lang="en-GB" altLang="en-US" b="1" smtClean="0"/>
              <a:t>Staffing:</a:t>
            </a:r>
            <a:r>
              <a:rPr lang="en-GB" altLang="en-US" smtClean="0"/>
              <a:t> Staffing is the function of hiring and retaining a suitable work force for the enterprise both managerial as well as non-managerial levels. It involves the processing of recruiting, training, developing, compensating and evaluating employees and maintaining the workforce with proper incentives and motivations.</a:t>
            </a:r>
          </a:p>
          <a:p>
            <a:pPr eaLnBrk="1" hangingPunct="1"/>
            <a:r>
              <a:rPr lang="en-GB" altLang="en-US" b="1" smtClean="0"/>
              <a:t>Leading</a:t>
            </a:r>
            <a:r>
              <a:rPr lang="en-GB" altLang="en-US" smtClean="0"/>
              <a:t> is the third basic managerial function which is almost challenging of all managerial functions. . Leading is defined as a set of processes used to get people to work together to meet the set goals. Leading is the function of influencing, motivating, and directing human resources towards achievement of organisational goals. Leading involves: Working with people and by establishing a proper atmosphere, managers help their employees do their best.</a:t>
            </a:r>
            <a:endParaRPr lang="en-US" altLang="en-US" smtClean="0"/>
          </a:p>
        </p:txBody>
      </p:sp>
    </p:spTree>
    <p:extLst>
      <p:ext uri="{BB962C8B-B14F-4D97-AF65-F5344CB8AC3E}">
        <p14:creationId xmlns:p14="http://schemas.microsoft.com/office/powerpoint/2010/main" val="36261075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457200" y="274638"/>
            <a:ext cx="7620000" cy="742950"/>
          </a:xfrm>
        </p:spPr>
        <p:txBody>
          <a:bodyPr/>
          <a:lstStyle/>
          <a:p>
            <a:pPr algn="ctr" eaLnBrk="1" fontAlgn="auto" hangingPunct="1">
              <a:spcAft>
                <a:spcPts val="0"/>
              </a:spcAft>
              <a:defRPr/>
            </a:pPr>
            <a:r>
              <a:rPr lang="en-GB" sz="3600" dirty="0"/>
              <a:t>Functions of Management</a:t>
            </a:r>
            <a:endParaRPr lang="en-US" altLang="en-US" sz="3600" dirty="0"/>
          </a:p>
        </p:txBody>
      </p:sp>
      <p:sp>
        <p:nvSpPr>
          <p:cNvPr id="18435" name="Rectangle 1"/>
          <p:cNvSpPr>
            <a:spLocks noChangeArrowheads="1"/>
          </p:cNvSpPr>
          <p:nvPr/>
        </p:nvSpPr>
        <p:spPr bwMode="auto">
          <a:xfrm>
            <a:off x="342900" y="1095375"/>
            <a:ext cx="8053388" cy="511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chemeClr val="accent1"/>
              </a:buClr>
              <a:buFont typeface="Arial" charset="0"/>
              <a:defRPr sz="2200">
                <a:solidFill>
                  <a:schemeClr val="tx1"/>
                </a:solidFill>
                <a:latin typeface="Calibri" pitchFamily="34" charset="0"/>
              </a:defRPr>
            </a:lvl1pPr>
            <a:lvl2pPr marL="742950" indent="-285750" eaLnBrk="0" hangingPunct="0">
              <a:buClr>
                <a:schemeClr val="accent2"/>
              </a:buClr>
              <a:buFont typeface="Arial" charset="0"/>
              <a:defRPr sz="2000">
                <a:solidFill>
                  <a:schemeClr val="tx1"/>
                </a:solidFill>
                <a:latin typeface="Calibri" pitchFamily="34" charset="0"/>
              </a:defRPr>
            </a:lvl2pPr>
            <a:lvl3pPr marL="1143000" indent="-228600" eaLnBrk="0" hangingPunct="0">
              <a:buClr>
                <a:srgbClr val="D2CB6C"/>
              </a:buClr>
              <a:buFont typeface="Arial" charset="0"/>
              <a:defRPr>
                <a:solidFill>
                  <a:schemeClr val="tx1"/>
                </a:solidFill>
                <a:latin typeface="Calibri" pitchFamily="34" charset="0"/>
              </a:defRPr>
            </a:lvl3pPr>
            <a:lvl4pPr marL="1600200" indent="-228600" eaLnBrk="0" hangingPunct="0">
              <a:buClr>
                <a:srgbClr val="95A39D"/>
              </a:buClr>
              <a:buFont typeface="Arial" charset="0"/>
              <a:defRPr sz="1600">
                <a:solidFill>
                  <a:schemeClr val="tx1"/>
                </a:solidFill>
                <a:latin typeface="Calibri" pitchFamily="34" charset="0"/>
              </a:defRPr>
            </a:lvl4pPr>
            <a:lvl5pPr marL="2057400" indent="-228600" eaLnBrk="0" hangingPunct="0">
              <a:buClr>
                <a:srgbClr val="C89F5D"/>
              </a:buClr>
              <a:buFont typeface="Arial" charset="0"/>
              <a:defRPr sz="1400">
                <a:solidFill>
                  <a:schemeClr val="tx1"/>
                </a:solidFill>
                <a:latin typeface="Calibri" pitchFamily="34" charset="0"/>
              </a:defRPr>
            </a:lvl5pPr>
            <a:lvl6pPr marL="25146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6pPr>
            <a:lvl7pPr marL="29718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7pPr>
            <a:lvl8pPr marL="34290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8pPr>
            <a:lvl9pPr marL="3886200" indent="-228600" eaLnBrk="0" fontAlgn="base" hangingPunct="0">
              <a:spcBef>
                <a:spcPct val="20000"/>
              </a:spcBef>
              <a:spcAft>
                <a:spcPct val="0"/>
              </a:spcAft>
              <a:buClr>
                <a:srgbClr val="C89F5D"/>
              </a:buClr>
              <a:buFont typeface="Arial" charset="0"/>
              <a:buChar char="•"/>
              <a:defRPr sz="1400">
                <a:solidFill>
                  <a:schemeClr val="tx1"/>
                </a:solidFill>
                <a:latin typeface="Calibri" pitchFamily="34" charset="0"/>
              </a:defRPr>
            </a:lvl9pPr>
          </a:lstStyle>
          <a:p>
            <a:pPr eaLnBrk="1" hangingPunct="1">
              <a:buClrTx/>
              <a:buFontTx/>
              <a:buChar char="•"/>
            </a:pPr>
            <a:r>
              <a:rPr lang="en-GB" altLang="en-US" sz="2400" b="1">
                <a:latin typeface="Arial" charset="0"/>
              </a:rPr>
              <a:t>Controlling</a:t>
            </a:r>
            <a:r>
              <a:rPr lang="en-GB" altLang="en-US" sz="2400">
                <a:latin typeface="Arial" charset="0"/>
              </a:rPr>
              <a:t> means the attempt to ensure no deviation from the norm or plan. Controlling is the final phase and refers to monitoring of organisational progress towards goals. The Management should determine what activities and/or outputs are critical to success, how and where they can be measured with reasonable cost effectiveness and who should have the authority for corrective action. </a:t>
            </a:r>
          </a:p>
          <a:p>
            <a:pPr eaLnBrk="1" hangingPunct="1">
              <a:buClrTx/>
              <a:buFontTx/>
              <a:buChar char="•"/>
            </a:pPr>
            <a:r>
              <a:rPr lang="en-GB" altLang="en-US" sz="2400">
                <a:latin typeface="Arial" charset="0"/>
              </a:rPr>
              <a:t>The controlling functions involve three main elements: </a:t>
            </a:r>
          </a:p>
          <a:p>
            <a:pPr eaLnBrk="1" hangingPunct="1">
              <a:buClrTx/>
              <a:buFontTx/>
              <a:buNone/>
            </a:pPr>
            <a:r>
              <a:rPr lang="en-GB" altLang="en-US" sz="2400">
                <a:latin typeface="Arial" charset="0"/>
              </a:rPr>
              <a:t>1-Establishing standards of preference. 2- Measuring current performance. 3-Comparing the performance with the established standards. 4-In case of deviation, taking corrective action.</a:t>
            </a:r>
          </a:p>
          <a:p>
            <a:pPr eaLnBrk="1" hangingPunct="1">
              <a:buClrTx/>
              <a:buFontTx/>
              <a:buChar char="•"/>
            </a:pPr>
            <a:endParaRPr lang="en-GB" altLang="en-US" sz="2400">
              <a:latin typeface="Arial" charset="0"/>
            </a:endParaRPr>
          </a:p>
        </p:txBody>
      </p:sp>
    </p:spTree>
    <p:extLst>
      <p:ext uri="{BB962C8B-B14F-4D97-AF65-F5344CB8AC3E}">
        <p14:creationId xmlns:p14="http://schemas.microsoft.com/office/powerpoint/2010/main" val="2334239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1066</Words>
  <Application>Microsoft Office PowerPoint</Application>
  <PresentationFormat>On-screen Show (4:3)</PresentationFormat>
  <Paragraphs>61</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Management </vt:lpstr>
      <vt:lpstr>PowerPoint Presentation</vt:lpstr>
      <vt:lpstr>Importance of industrial management</vt:lpstr>
      <vt:lpstr>PowerPoint Presentation</vt:lpstr>
      <vt:lpstr>PowerPoint Presentation</vt:lpstr>
      <vt:lpstr>Functions of Management</vt:lpstr>
      <vt:lpstr>Functions of Management</vt:lpstr>
      <vt:lpstr>Functions of Management</vt:lpstr>
      <vt:lpstr>PowerPoint Presentation</vt:lpstr>
      <vt:lpstr>In Ten Years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Salam</dc:creator>
  <cp:lastModifiedBy>Salam</cp:lastModifiedBy>
  <cp:revision>2</cp:revision>
  <dcterms:created xsi:type="dcterms:W3CDTF">2019-09-02T08:53:28Z</dcterms:created>
  <dcterms:modified xsi:type="dcterms:W3CDTF">2019-09-02T09:16:14Z</dcterms:modified>
</cp:coreProperties>
</file>